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81"/>
  </p:normalViewPr>
  <p:slideViewPr>
    <p:cSldViewPr snapToGrid="0" snapToObjects="1" showGuides="1">
      <p:cViewPr varScale="1">
        <p:scale>
          <a:sx n="104" d="100"/>
          <a:sy n="104" d="100"/>
        </p:scale>
        <p:origin x="208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453B-A88D-1F47-90F4-8EE82C64A8B9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89FB-F552-4548-86AB-6D4878A7D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8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wireteam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1262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Helvetica" pitchFamily="2" charset="0"/>
              </a:rPr>
              <a:t>[insert your name]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Collaborator</a:t>
            </a:r>
          </a:p>
          <a:p>
            <a:r>
              <a:rPr lang="en-US" dirty="0">
                <a:latin typeface="Helvetica" pitchFamily="2" charset="0"/>
              </a:rPr>
              <a:t>[Hospital name]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8679" y="2619573"/>
            <a:ext cx="790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An international service evaluation of K-wire fixation for adult hand fractures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15" b="26183"/>
          <a:stretch/>
        </p:blipFill>
        <p:spPr>
          <a:xfrm>
            <a:off x="2637356" y="406483"/>
            <a:ext cx="6917288" cy="2155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5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83"/>
    </mc:Choice>
    <mc:Fallback xmlns="">
      <p:transition spd="slow" advTm="161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Helvetica" pitchFamily="2" charset="0"/>
              </a:rPr>
              <a:t>Hand fracture fixation with K-wires is common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5221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pitchFamily="2" charset="0"/>
              </a:rPr>
              <a:t>Hand fractures are </a:t>
            </a:r>
            <a:r>
              <a:rPr lang="en-GB" dirty="0">
                <a:latin typeface="Helvetica" pitchFamily="2" charset="0"/>
              </a:rPr>
              <a:t>the </a:t>
            </a:r>
            <a:r>
              <a:rPr lang="en-GB" b="1" dirty="0">
                <a:solidFill>
                  <a:schemeClr val="accent2"/>
                </a:solidFill>
                <a:latin typeface="Helvetica" pitchFamily="2" charset="0"/>
              </a:rPr>
              <a:t>2nd most common </a:t>
            </a:r>
            <a:r>
              <a:rPr lang="en-GB" dirty="0">
                <a:latin typeface="Helvetica" pitchFamily="2" charset="0"/>
              </a:rPr>
              <a:t>bony injury after wrist (20% of all fractures)</a:t>
            </a:r>
          </a:p>
          <a:p>
            <a:pPr marL="0" indent="0">
              <a:buNone/>
            </a:pPr>
            <a:r>
              <a:rPr lang="en-GB" dirty="0">
                <a:latin typeface="Helvetica" pitchFamily="2" charset="0"/>
              </a:rPr>
              <a:t> </a:t>
            </a:r>
          </a:p>
          <a:p>
            <a:r>
              <a:rPr lang="en-GB" b="1" dirty="0">
                <a:solidFill>
                  <a:schemeClr val="accent2"/>
                </a:solidFill>
                <a:latin typeface="Helvetica" pitchFamily="2" charset="0"/>
              </a:rPr>
              <a:t>Kirschner wires </a:t>
            </a:r>
            <a:r>
              <a:rPr lang="en-GB" dirty="0">
                <a:latin typeface="Helvetica" pitchFamily="2" charset="0"/>
              </a:rPr>
              <a:t>(K-wires) most common form of surgical fixation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Helvetica" pitchFamily="2" charset="0"/>
              </a:rPr>
              <a:t>Uncertainty</a:t>
            </a:r>
            <a:r>
              <a:rPr lang="en-US" dirty="0">
                <a:latin typeface="Helvetica" pitchFamily="2" charset="0"/>
              </a:rPr>
              <a:t> surrounds buried versus exposed wires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273B77-5E60-834D-B596-04CFFFB3B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F8C4CA-9154-1843-8A15-C113C1225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030340-E96C-6D44-B678-C72A41E80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97"/>
    </mc:Choice>
    <mc:Fallback xmlns="">
      <p:transition spd="slow" advTm="2539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Helvetica" pitchFamily="2" charset="0"/>
              </a:rPr>
              <a:t>Poor evidence informing buried vs exposed K-wires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074" y="1728331"/>
            <a:ext cx="5657195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" pitchFamily="2" charset="0"/>
              </a:rPr>
              <a:t>Systematic review </a:t>
            </a:r>
          </a:p>
          <a:p>
            <a:endParaRPr lang="en-US" sz="2000" dirty="0">
              <a:latin typeface="Helvetica" pitchFamily="2" charset="0"/>
            </a:endParaRPr>
          </a:p>
          <a:p>
            <a:r>
              <a:rPr lang="en-US" sz="2000" dirty="0">
                <a:latin typeface="Helvetica" pitchFamily="2" charset="0"/>
              </a:rPr>
              <a:t>Buried vs exposed wires in upper limb –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limited evidence</a:t>
            </a:r>
          </a:p>
          <a:p>
            <a:endParaRPr lang="en-US" sz="2000" dirty="0">
              <a:latin typeface="Helvetica" pitchFamily="2" charset="0"/>
            </a:endParaRPr>
          </a:p>
          <a:p>
            <a:r>
              <a:rPr lang="en-US" sz="2000" dirty="0">
                <a:latin typeface="Helvetica" pitchFamily="2" charset="0"/>
              </a:rPr>
              <a:t>Higher rate of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infection</a:t>
            </a:r>
            <a:r>
              <a:rPr lang="en-US" sz="2000" dirty="0">
                <a:latin typeface="Helvetica" pitchFamily="2" charset="0"/>
              </a:rPr>
              <a:t> in exposed</a:t>
            </a:r>
          </a:p>
          <a:p>
            <a:endParaRPr lang="en-US" sz="2000" dirty="0">
              <a:latin typeface="Helvetica" pitchFamily="2" charset="0"/>
            </a:endParaRPr>
          </a:p>
          <a:p>
            <a:r>
              <a:rPr lang="en-US" sz="2000" dirty="0">
                <a:latin typeface="Helvetica" pitchFamily="2" charset="0"/>
              </a:rPr>
              <a:t>Further research needed in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hand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50" y="1690688"/>
            <a:ext cx="5289035" cy="30669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69C6D5-57E3-A844-B32B-47DBBF463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3F8778-AE8F-B244-B8F6-C3800CCD3E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036664-B7C3-3141-9540-332C38BA83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3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61"/>
    </mc:Choice>
    <mc:Fallback xmlns="">
      <p:transition spd="slow" advTm="203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Bury vs. exposed: clinician preferences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715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Helvetica" pitchFamily="2" charset="0"/>
            </a:endParaRPr>
          </a:p>
          <a:p>
            <a:r>
              <a:rPr lang="en-GB" sz="2000" dirty="0">
                <a:latin typeface="Helvetica" pitchFamily="2" charset="0"/>
              </a:rPr>
              <a:t>Key areas of clinical </a:t>
            </a:r>
            <a:r>
              <a:rPr lang="en-GB" sz="2000" b="1" dirty="0">
                <a:solidFill>
                  <a:schemeClr val="accent2"/>
                </a:solidFill>
                <a:latin typeface="Helvetica" pitchFamily="2" charset="0"/>
              </a:rPr>
              <a:t>variability</a:t>
            </a:r>
            <a:r>
              <a:rPr lang="en-GB" sz="2000" dirty="0">
                <a:latin typeface="Helvetica" pitchFamily="2" charset="0"/>
              </a:rPr>
              <a:t> and </a:t>
            </a:r>
            <a:r>
              <a:rPr lang="en-GB" sz="2000" b="1" dirty="0">
                <a:solidFill>
                  <a:schemeClr val="accent2"/>
                </a:solidFill>
                <a:latin typeface="Helvetica" pitchFamily="2" charset="0"/>
              </a:rPr>
              <a:t>uncertainty</a:t>
            </a:r>
          </a:p>
          <a:p>
            <a:pPr marL="0" indent="0">
              <a:buNone/>
            </a:pPr>
            <a:endParaRPr lang="en-GB" sz="2000" dirty="0">
              <a:latin typeface="Helvetica" pitchFamily="2" charset="0"/>
            </a:endParaRPr>
          </a:p>
          <a:p>
            <a:r>
              <a:rPr lang="en-GB" sz="2000" dirty="0">
                <a:latin typeface="Helvetica" pitchFamily="2" charset="0"/>
              </a:rPr>
              <a:t>Bury or leave K-wires exposed based on </a:t>
            </a:r>
            <a:r>
              <a:rPr lang="en-GB" sz="2000" b="1" dirty="0">
                <a:solidFill>
                  <a:schemeClr val="accent2"/>
                </a:solidFill>
                <a:latin typeface="Helvetica" pitchFamily="2" charset="0"/>
              </a:rPr>
              <a:t>surgical dogma</a:t>
            </a:r>
          </a:p>
          <a:p>
            <a:pPr marL="0" indent="0">
              <a:buNone/>
            </a:pPr>
            <a:endParaRPr lang="en-GB" sz="2000" dirty="0">
              <a:latin typeface="Helvetica" pitchFamily="2" charset="0"/>
            </a:endParaRPr>
          </a:p>
          <a:p>
            <a:r>
              <a:rPr lang="en-GB" sz="2000" dirty="0">
                <a:latin typeface="Helvetica" pitchFamily="2" charset="0"/>
              </a:rPr>
              <a:t>Support for </a:t>
            </a:r>
            <a:r>
              <a:rPr lang="en-GB" sz="2000" b="1" dirty="0">
                <a:solidFill>
                  <a:schemeClr val="accent2"/>
                </a:solidFill>
                <a:latin typeface="Helvetica" pitchFamily="2" charset="0"/>
              </a:rPr>
              <a:t>definitive RCT </a:t>
            </a:r>
            <a:r>
              <a:rPr lang="en-GB" sz="2000" dirty="0">
                <a:latin typeface="Helvetica" pitchFamily="2" charset="0"/>
              </a:rPr>
              <a:t>in hand fractures</a:t>
            </a:r>
          </a:p>
          <a:p>
            <a:endParaRPr lang="en-GB" sz="2000" dirty="0">
              <a:latin typeface="Helvetica" pitchFamily="2" charset="0"/>
            </a:endParaRPr>
          </a:p>
          <a:p>
            <a:r>
              <a:rPr lang="en-GB" sz="2000" dirty="0">
                <a:latin typeface="Helvetica" pitchFamily="2" charset="0"/>
              </a:rPr>
              <a:t>Prospective data collection for </a:t>
            </a:r>
            <a:r>
              <a:rPr lang="en-GB" sz="2000" b="1" dirty="0">
                <a:solidFill>
                  <a:schemeClr val="accent2"/>
                </a:solidFill>
                <a:latin typeface="Helvetica" pitchFamily="2" charset="0"/>
              </a:rPr>
              <a:t>RCT work-up</a:t>
            </a:r>
          </a:p>
          <a:p>
            <a:endParaRPr lang="en-US" sz="2000" dirty="0">
              <a:latin typeface="Helvetica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484" y="1825625"/>
            <a:ext cx="5099432" cy="39610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96655-FE42-0349-9082-01BEAB1D3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1933EF-FA96-2C4D-A883-67594D06B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0E30B1-7F89-894E-B6F7-B95DD1DB3D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9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19"/>
    </mc:Choice>
    <mc:Fallback xmlns="">
      <p:transition spd="slow" advTm="293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Helvetica" pitchFamily="2" charset="0"/>
              </a:rPr>
              <a:t>WIRE SE: </a:t>
            </a:r>
            <a:r>
              <a:rPr lang="en-US" sz="4400" dirty="0">
                <a:solidFill>
                  <a:schemeClr val="accent2"/>
                </a:solidFill>
                <a:latin typeface="Helvetica" pitchFamily="2" charset="0"/>
              </a:rPr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To assess the current use of </a:t>
            </a:r>
            <a:r>
              <a:rPr lang="en-GB" b="1" dirty="0">
                <a:solidFill>
                  <a:schemeClr val="accent2"/>
                </a:solidFill>
              </a:rPr>
              <a:t>Kirschner wires </a:t>
            </a:r>
            <a:r>
              <a:rPr lang="en-GB" dirty="0"/>
              <a:t>for fixing </a:t>
            </a:r>
            <a:r>
              <a:rPr lang="en-GB" b="1" dirty="0">
                <a:solidFill>
                  <a:schemeClr val="accent2"/>
                </a:solidFill>
              </a:rPr>
              <a:t>metacarpal or phalangeal fractures</a:t>
            </a:r>
            <a:r>
              <a:rPr lang="en-GB" dirty="0"/>
              <a:t> in </a:t>
            </a:r>
            <a:r>
              <a:rPr lang="en-GB" b="1" dirty="0">
                <a:solidFill>
                  <a:schemeClr val="accent2"/>
                </a:solidFill>
              </a:rPr>
              <a:t>adults</a:t>
            </a:r>
            <a:r>
              <a:rPr lang="en-GB" dirty="0">
                <a:effectLst/>
              </a:rPr>
              <a:t> 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53F66E-3505-B64D-916C-AA9BE81AC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19855A-BD23-7740-86BF-ADC709B70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FF4903-CA5F-0D47-9FE4-FD76CCEE06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1"/>
    </mc:Choice>
    <mc:Fallback xmlns="">
      <p:transition spd="slow" advTm="723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Multi-centre, prospective data collection using REDCap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Inclusion: 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Adults</a:t>
            </a:r>
            <a:r>
              <a:rPr lang="en-US" sz="2000" dirty="0">
                <a:latin typeface="Helvetica" pitchFamily="2" charset="0"/>
              </a:rPr>
              <a:t> with acute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phalangeal</a:t>
            </a:r>
            <a:r>
              <a:rPr lang="en-US" sz="2000" dirty="0">
                <a:latin typeface="Helvetica" pitchFamily="2" charset="0"/>
              </a:rPr>
              <a:t> or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metacarpal fracture(s) </a:t>
            </a:r>
            <a:r>
              <a:rPr lang="en-US" sz="2000" dirty="0">
                <a:latin typeface="Helvetica" pitchFamily="2" charset="0"/>
              </a:rPr>
              <a:t>managed with </a:t>
            </a:r>
            <a:r>
              <a:rPr lang="en-US" sz="2000" b="1" dirty="0">
                <a:solidFill>
                  <a:schemeClr val="accent2"/>
                </a:solidFill>
                <a:latin typeface="Helvetica" pitchFamily="2" charset="0"/>
              </a:rPr>
              <a:t>K-wire(s)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Exclusion: 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Children (&lt; 18 years)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Carpal bone fractures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Elective operations</a:t>
            </a:r>
          </a:p>
          <a:p>
            <a:endParaRPr lang="en-US" sz="2400" dirty="0">
              <a:latin typeface="Helvetica" pitchFamily="2" charset="0"/>
            </a:endParaRPr>
          </a:p>
          <a:p>
            <a:endParaRPr lang="en-US" sz="2400" dirty="0">
              <a:latin typeface="Helvetica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230E3C-0DB1-1541-8BE2-B237893440DF}"/>
              </a:ext>
            </a:extLst>
          </p:cNvPr>
          <p:cNvSpPr txBox="1">
            <a:spLocks/>
          </p:cNvSpPr>
          <p:nvPr/>
        </p:nvSpPr>
        <p:spPr>
          <a:xfrm>
            <a:off x="969579" y="3914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Helvetica" pitchFamily="2" charset="0"/>
              </a:rPr>
              <a:t>WIRE SE: </a:t>
            </a:r>
            <a:r>
              <a:rPr lang="en-US" sz="4400" dirty="0">
                <a:solidFill>
                  <a:schemeClr val="accent2"/>
                </a:solidFill>
                <a:latin typeface="Helvetica" pitchFamily="2" charset="0"/>
              </a:rPr>
              <a:t>DESIGN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23EF74-2CA7-7349-A956-9FCC7BF85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86A7DC-281D-3C4E-B5D5-9A5363BCD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E7A9F1-0748-1643-A830-6D3B97E08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0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62"/>
    </mc:Choice>
    <mc:Fallback xmlns="">
      <p:transition spd="slow" advTm="142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Gain support of local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department</a:t>
            </a:r>
            <a:r>
              <a:rPr lang="en-US" sz="2400" dirty="0">
                <a:latin typeface="Helvetica" pitchFamily="2" charset="0"/>
              </a:rPr>
              <a:t> (Clinical Lead and consultant body)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Build a team of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collaborators</a:t>
            </a:r>
            <a:r>
              <a:rPr lang="en-US" sz="2400" dirty="0">
                <a:latin typeface="Helvetica" pitchFamily="2" charset="0"/>
              </a:rPr>
              <a:t> (one consultant and 1-2 trainees)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Register the study </a:t>
            </a:r>
            <a:r>
              <a:rPr lang="en-US" sz="2400" dirty="0">
                <a:latin typeface="Helvetica" pitchFamily="2" charset="0"/>
              </a:rPr>
              <a:t>with relevant local authority (e.g. R&amp;D dept)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Access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REDCap </a:t>
            </a:r>
            <a:r>
              <a:rPr lang="en-US" sz="2400" dirty="0">
                <a:latin typeface="Helvetica" pitchFamily="2" charset="0"/>
              </a:rPr>
              <a:t>and start prospective data collection</a:t>
            </a:r>
          </a:p>
          <a:p>
            <a:pPr marL="0" indent="0">
              <a:buNone/>
            </a:pPr>
            <a:endParaRPr lang="en-US" sz="2400" dirty="0">
              <a:latin typeface="Helvetica" pitchFamily="2" charset="0"/>
            </a:endParaRPr>
          </a:p>
          <a:p>
            <a:endParaRPr lang="en-US" sz="2400" dirty="0">
              <a:latin typeface="Helvetica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18A96-B308-8043-AD34-EA4EEC285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9" y="5718615"/>
            <a:ext cx="4150160" cy="9130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C6E76E-D4FF-B241-BC3C-6D9D65F359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40" y="5476770"/>
            <a:ext cx="1623248" cy="1059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37959E-2366-2E41-A9B6-B9C6BFC3F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707" y="5718615"/>
            <a:ext cx="1604687" cy="72210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3FCF5E4-0A70-4B48-BCB3-FBE07B068F0D}"/>
              </a:ext>
            </a:extLst>
          </p:cNvPr>
          <p:cNvSpPr txBox="1">
            <a:spLocks/>
          </p:cNvSpPr>
          <p:nvPr/>
        </p:nvSpPr>
        <p:spPr>
          <a:xfrm>
            <a:off x="969579" y="3914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Helvetica" pitchFamily="2" charset="0"/>
              </a:rPr>
              <a:t>WIRE SE: </a:t>
            </a:r>
            <a:r>
              <a:rPr lang="en-US" sz="4400" dirty="0">
                <a:solidFill>
                  <a:schemeClr val="accent2"/>
                </a:solidFill>
                <a:latin typeface="Helvetica" pitchFamily="2" charset="0"/>
              </a:rPr>
              <a:t>GET INVOLVED</a:t>
            </a:r>
          </a:p>
        </p:txBody>
      </p:sp>
    </p:spTree>
    <p:extLst>
      <p:ext uri="{BB962C8B-B14F-4D97-AF65-F5344CB8AC3E}">
        <p14:creationId xmlns:p14="http://schemas.microsoft.com/office/powerpoint/2010/main" val="4022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26"/>
    </mc:Choice>
    <mc:Fallback xmlns="">
      <p:transition spd="slow" advTm="3222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Helvetica" pitchFamily="2" charset="0"/>
              </a:rPr>
              <a:t>Need to achieve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complete data sets for 10 or more patients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Consultant collaborator to ensure completeness of data</a:t>
            </a:r>
          </a:p>
          <a:p>
            <a:pPr lvl="1"/>
            <a:r>
              <a:rPr lang="en-US" sz="2000" dirty="0">
                <a:latin typeface="Helvetica" pitchFamily="2" charset="0"/>
              </a:rPr>
              <a:t>Data required within study protocol</a:t>
            </a:r>
          </a:p>
          <a:p>
            <a:pPr marL="0" indent="0">
              <a:buNone/>
            </a:pPr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Successful collaborators will be part of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PubMed cited </a:t>
            </a:r>
            <a:r>
              <a:rPr lang="en-US" sz="2400" dirty="0">
                <a:latin typeface="Helvetica" pitchFamily="2" charset="0"/>
              </a:rPr>
              <a:t>on publication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Certificate of participation for portfolio</a:t>
            </a:r>
          </a:p>
          <a:p>
            <a:pPr lvl="1"/>
            <a:r>
              <a:rPr lang="en-US" sz="2000" dirty="0">
                <a:latin typeface="Helvetica" pitchFamily="2" charset="0"/>
              </a:rPr>
              <a:t>Named and acknowledged on national/international presentations</a:t>
            </a:r>
          </a:p>
          <a:p>
            <a:pPr marL="457200" lvl="1" indent="0">
              <a:buNone/>
            </a:pPr>
            <a:endParaRPr lang="en-US" sz="20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Less than 10 complete data sets will be </a:t>
            </a: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acknowledged only</a:t>
            </a:r>
          </a:p>
          <a:p>
            <a:pPr lvl="1"/>
            <a:endParaRPr lang="en-US" sz="2000" dirty="0">
              <a:latin typeface="Helvetica" pitchFamily="2" charset="0"/>
            </a:endParaRPr>
          </a:p>
          <a:p>
            <a:endParaRPr lang="en-US" sz="2400" dirty="0">
              <a:latin typeface="Helvetica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600F60-F31E-0D44-A939-DA21AA9945E6}"/>
              </a:ext>
            </a:extLst>
          </p:cNvPr>
          <p:cNvSpPr txBox="1">
            <a:spLocks/>
          </p:cNvSpPr>
          <p:nvPr/>
        </p:nvSpPr>
        <p:spPr>
          <a:xfrm>
            <a:off x="969579" y="3914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Helvetica" pitchFamily="2" charset="0"/>
              </a:rPr>
              <a:t>WIRE SE: </a:t>
            </a:r>
            <a:r>
              <a:rPr lang="en-US" sz="4400" dirty="0">
                <a:solidFill>
                  <a:schemeClr val="accent2"/>
                </a:solidFill>
                <a:latin typeface="Helvetica" pitchFamily="2" charset="0"/>
              </a:rPr>
              <a:t>GET OUTPUT</a:t>
            </a:r>
          </a:p>
        </p:txBody>
      </p:sp>
    </p:spTree>
    <p:extLst>
      <p:ext uri="{BB962C8B-B14F-4D97-AF65-F5344CB8AC3E}">
        <p14:creationId xmlns:p14="http://schemas.microsoft.com/office/powerpoint/2010/main" val="285163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42"/>
    </mc:Choice>
    <mc:Fallback xmlns="">
      <p:transition spd="slow" advTm="2654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Search: </a:t>
            </a:r>
            <a:r>
              <a:rPr lang="en-US" sz="2400" dirty="0">
                <a:latin typeface="Helvetica" pitchFamily="2" charset="0"/>
              </a:rPr>
              <a:t>“WIRE RSTN”</a:t>
            </a:r>
          </a:p>
          <a:p>
            <a:pPr marL="0" indent="0">
              <a:buNone/>
            </a:pPr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Contact: </a:t>
            </a:r>
            <a:r>
              <a:rPr lang="en-US" sz="2400" dirty="0">
                <a:latin typeface="Helvetica" pitchFamily="2" charset="0"/>
                <a:hlinkClick r:id="rId2"/>
              </a:rPr>
              <a:t>wiretrial@gmail.com</a:t>
            </a:r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endParaRPr lang="en-US" sz="24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Helvetica" pitchFamily="2" charset="0"/>
              </a:rPr>
              <a:t>WIRE Study References</a:t>
            </a:r>
          </a:p>
          <a:p>
            <a:pPr marL="0" indent="0">
              <a:buNone/>
            </a:pPr>
            <a:r>
              <a:rPr lang="en-GB" sz="1800" dirty="0">
                <a:latin typeface="Helvetica" pitchFamily="2" charset="0"/>
              </a:rPr>
              <a:t>WIRE Research Collaborative. Buried versus exposed Kirschner wires following fixation of metacarpal and phalangeal fractures: a national clinician and patient survey. </a:t>
            </a:r>
            <a:r>
              <a:rPr lang="en-GB" sz="1800" dirty="0" err="1">
                <a:latin typeface="Helvetica" pitchFamily="2" charset="0"/>
              </a:rPr>
              <a:t>Plast</a:t>
            </a:r>
            <a:r>
              <a:rPr lang="en-GB" sz="1800" dirty="0">
                <a:latin typeface="Helvetica" pitchFamily="2" charset="0"/>
              </a:rPr>
              <a:t> </a:t>
            </a:r>
            <a:r>
              <a:rPr lang="en-GB" sz="1800" dirty="0" err="1">
                <a:latin typeface="Helvetica" pitchFamily="2" charset="0"/>
              </a:rPr>
              <a:t>Reconstruc</a:t>
            </a:r>
            <a:r>
              <a:rPr lang="en-GB" sz="1800" dirty="0">
                <a:latin typeface="Helvetica" pitchFamily="2" charset="0"/>
              </a:rPr>
              <a:t> </a:t>
            </a:r>
            <a:r>
              <a:rPr lang="en-GB" sz="1800" dirty="0" err="1">
                <a:latin typeface="Helvetica" pitchFamily="2" charset="0"/>
              </a:rPr>
              <a:t>Surg</a:t>
            </a:r>
            <a:r>
              <a:rPr lang="en-GB" sz="1800" dirty="0">
                <a:latin typeface="Helvetica" pitchFamily="2" charset="0"/>
              </a:rPr>
              <a:t> Global Open 2018; 6(4):</a:t>
            </a:r>
            <a:r>
              <a:rPr lang="ru-RU" sz="1800" dirty="0">
                <a:latin typeface="Helvetica" pitchFamily="2" charset="0"/>
              </a:rPr>
              <a:t>e1747</a:t>
            </a:r>
            <a:r>
              <a:rPr lang="en-GB" sz="1800" dirty="0">
                <a:latin typeface="Helvetica" pitchFamily="2" charset="0"/>
              </a:rPr>
              <a:t>.</a:t>
            </a:r>
            <a:r>
              <a:rPr lang="en-GB" sz="1800" dirty="0">
                <a:effectLst/>
                <a:latin typeface="Helvetica" pitchFamily="2" charset="0"/>
              </a:rPr>
              <a:t> </a:t>
            </a:r>
          </a:p>
          <a:p>
            <a:pPr marL="0" indent="0">
              <a:buNone/>
            </a:pPr>
            <a:r>
              <a:rPr lang="en-GB" sz="1800" dirty="0" err="1">
                <a:latin typeface="Helvetica" pitchFamily="2" charset="0"/>
              </a:rPr>
              <a:t>Wormald</a:t>
            </a:r>
            <a:r>
              <a:rPr lang="en-GB" sz="1800" dirty="0">
                <a:latin typeface="Helvetica" pitchFamily="2" charset="0"/>
              </a:rPr>
              <a:t> JCR, Jain A, Lloyd-Hughes H, Gardiner S, Gardiner MD. A systematic review of the influence of burying or not burying Kirschner wires on infection rates following fixation of upper extremity fractures. J </a:t>
            </a:r>
            <a:r>
              <a:rPr lang="en-GB" sz="1800" dirty="0" err="1">
                <a:latin typeface="Helvetica" pitchFamily="2" charset="0"/>
              </a:rPr>
              <a:t>Plast</a:t>
            </a:r>
            <a:r>
              <a:rPr lang="en-GB" sz="1800" dirty="0">
                <a:latin typeface="Helvetica" pitchFamily="2" charset="0"/>
              </a:rPr>
              <a:t> </a:t>
            </a:r>
            <a:r>
              <a:rPr lang="en-GB" sz="1800" dirty="0" err="1">
                <a:latin typeface="Helvetica" pitchFamily="2" charset="0"/>
              </a:rPr>
              <a:t>Reconstr</a:t>
            </a:r>
            <a:r>
              <a:rPr lang="en-GB" sz="1800" dirty="0">
                <a:latin typeface="Helvetica" pitchFamily="2" charset="0"/>
              </a:rPr>
              <a:t> </a:t>
            </a:r>
            <a:r>
              <a:rPr lang="en-GB" sz="1800" dirty="0" err="1">
                <a:latin typeface="Helvetica" pitchFamily="2" charset="0"/>
              </a:rPr>
              <a:t>Aesthet</a:t>
            </a:r>
            <a:r>
              <a:rPr lang="en-GB" sz="1800" dirty="0">
                <a:latin typeface="Helvetica" pitchFamily="2" charset="0"/>
              </a:rPr>
              <a:t> Surg. 2017 Sep;70(9):1298-1301. </a:t>
            </a:r>
            <a:r>
              <a:rPr lang="en-GB" sz="1800" dirty="0" err="1">
                <a:latin typeface="Helvetica" pitchFamily="2" charset="0"/>
              </a:rPr>
              <a:t>doi</a:t>
            </a:r>
            <a:r>
              <a:rPr lang="en-GB" sz="1800" dirty="0">
                <a:latin typeface="Helvetica" pitchFamily="2" charset="0"/>
              </a:rPr>
              <a:t>: 10.1016/j.bjps.2017.06.036. PMID: 28712881</a:t>
            </a:r>
            <a:r>
              <a:rPr lang="en-GB" sz="1800" dirty="0">
                <a:effectLst/>
                <a:latin typeface="Helvetica" pitchFamily="2" charset="0"/>
              </a:rPr>
              <a:t> </a:t>
            </a:r>
            <a:endParaRPr lang="en-US" sz="1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3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22"/>
    </mc:Choice>
    <mc:Fallback xmlns="">
      <p:transition spd="slow" advTm="1302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422</Words>
  <Application>Microsoft Macintosh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PowerPoint Presentation</vt:lpstr>
      <vt:lpstr>Hand fracture fixation with K-wires is common</vt:lpstr>
      <vt:lpstr>Poor evidence informing buried vs exposed K-wires</vt:lpstr>
      <vt:lpstr>Bury vs. exposed: clinician preferences</vt:lpstr>
      <vt:lpstr>WIRE SE: AIM</vt:lpstr>
      <vt:lpstr>PowerPoint Presentation</vt:lpstr>
      <vt:lpstr>PowerPoint Presentation</vt:lpstr>
      <vt:lpstr>PowerPoint Presentation</vt:lpstr>
      <vt:lpstr>Further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SE</dc:title>
  <dc:creator>Matthew D. Gardiner</dc:creator>
  <cp:lastModifiedBy>Matthew D. Gardiner</cp:lastModifiedBy>
  <cp:revision>25</cp:revision>
  <dcterms:created xsi:type="dcterms:W3CDTF">2018-09-20T16:49:19Z</dcterms:created>
  <dcterms:modified xsi:type="dcterms:W3CDTF">2019-02-25T12:47:26Z</dcterms:modified>
</cp:coreProperties>
</file>